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83" r:id="rId3"/>
    <p:sldId id="39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82" r:id="rId14"/>
    <p:sldId id="357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Svijetli stil 1 - Isticanj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ijetli stil 1 - Isticanj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ijetli stil 1 - Istic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421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60268/tias-year-look-photos-what-tia-doing-which-month" TargetMode="External"/><Relationship Id="rId2" Type="http://schemas.openxmlformats.org/officeDocument/2006/relationships/hyperlink" Target="https://wordwall.net/play/260/263/45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de1eb37f-b55d-488c-a002-e1601af4710b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de1eb37f-b55d-488c-a002-e1601af4710b/assets/audio/48_tia_year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6: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Around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/>
              <a:t>Tia’s year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FE29788-9F4F-4915-9BC1-4CC3159D7A87}"/>
              </a:ext>
            </a:extLst>
          </p:cNvPr>
          <p:cNvSpPr txBox="1"/>
          <p:nvPr/>
        </p:nvSpPr>
        <p:spPr>
          <a:xfrm>
            <a:off x="640080" y="129174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PROJECT TIME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My seasons of the year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 err="1">
                <a:solidFill>
                  <a:srgbClr val="0070C0"/>
                </a:solidFill>
              </a:rPr>
              <a:t>Podijeli</a:t>
            </a:r>
            <a:r>
              <a:rPr lang="en-US" sz="2400" i="1" dirty="0">
                <a:solidFill>
                  <a:srgbClr val="0070C0"/>
                </a:solidFill>
              </a:rPr>
              <a:t> A3 </a:t>
            </a:r>
            <a:r>
              <a:rPr lang="en-US" sz="2400" i="1" dirty="0" err="1">
                <a:solidFill>
                  <a:srgbClr val="0070C0"/>
                </a:solidFill>
              </a:rPr>
              <a:t>papir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na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četiri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dijela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svaki</a:t>
            </a:r>
            <a:r>
              <a:rPr lang="en-US" sz="2400" i="1" dirty="0">
                <a:solidFill>
                  <a:srgbClr val="0070C0"/>
                </a:solidFill>
              </a:rPr>
              <a:t> od </a:t>
            </a:r>
            <a:r>
              <a:rPr lang="en-US" sz="2400" i="1" dirty="0" err="1">
                <a:solidFill>
                  <a:srgbClr val="0070C0"/>
                </a:solidFill>
              </a:rPr>
              <a:t>dijelova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posveti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jednom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godišnjem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dobu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načinu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na</a:t>
            </a:r>
            <a:r>
              <a:rPr lang="en-US" sz="2400" i="1" dirty="0">
                <a:solidFill>
                  <a:srgbClr val="0070C0"/>
                </a:solidFill>
              </a:rPr>
              <a:t> koji </a:t>
            </a:r>
            <a:r>
              <a:rPr lang="en-US" sz="2400" i="1" dirty="0" err="1">
                <a:solidFill>
                  <a:srgbClr val="0070C0"/>
                </a:solidFill>
              </a:rPr>
              <a:t>tvoja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obitelj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zajednica</a:t>
            </a:r>
            <a:r>
              <a:rPr lang="en-US" sz="2400" i="1" dirty="0">
                <a:solidFill>
                  <a:srgbClr val="0070C0"/>
                </a:solidFill>
              </a:rPr>
              <a:t> to </a:t>
            </a:r>
            <a:r>
              <a:rPr lang="en-US" sz="2400" i="1" dirty="0" err="1">
                <a:solidFill>
                  <a:srgbClr val="0070C0"/>
                </a:solidFill>
              </a:rPr>
              <a:t>godišnje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doba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obilježavaju</a:t>
            </a:r>
            <a:r>
              <a:rPr lang="en-US" sz="2400" i="1" dirty="0">
                <a:solidFill>
                  <a:srgbClr val="0070C0"/>
                </a:solidFill>
              </a:rPr>
              <a:t>, </a:t>
            </a:r>
            <a:r>
              <a:rPr lang="en-US" sz="2400" i="1" dirty="0" err="1">
                <a:solidFill>
                  <a:srgbClr val="0070C0"/>
                </a:solidFill>
              </a:rPr>
              <a:t>tj</a:t>
            </a:r>
            <a:r>
              <a:rPr lang="en-US" sz="2400" i="1" dirty="0">
                <a:solidFill>
                  <a:srgbClr val="0070C0"/>
                </a:solidFill>
              </a:rPr>
              <a:t>. koji </a:t>
            </a:r>
            <a:r>
              <a:rPr lang="en-US" sz="2400" i="1" dirty="0" err="1">
                <a:solidFill>
                  <a:srgbClr val="0070C0"/>
                </a:solidFill>
              </a:rPr>
              <a:t>su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vaši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običaji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navike</a:t>
            </a:r>
            <a:r>
              <a:rPr lang="en-US" sz="24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 descr="A collage of a person and a child&#10;&#10;Description automatically generated with low confidence">
            <a:extLst>
              <a:ext uri="{FF2B5EF4-FFF2-40B4-BE49-F238E27FC236}">
                <a16:creationId xmlns:a16="http://schemas.microsoft.com/office/drawing/2014/main" id="{D5C161F3-7459-66B9-73C9-ADFA5B194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r="1544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196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9B7ACD8-C1D1-46E1-9201-5D89F54A5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4218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F2986BE-9BA3-4932-BC06-BA1179B7E3F5}"/>
              </a:ext>
            </a:extLst>
          </p:cNvPr>
          <p:cNvSpPr txBox="1"/>
          <p:nvPr/>
        </p:nvSpPr>
        <p:spPr>
          <a:xfrm>
            <a:off x="5446206" y="512465"/>
            <a:ext cx="6501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p. 70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65ACE7C-307F-4DFB-8A90-BDF52670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14" y="527610"/>
            <a:ext cx="10380366" cy="6190581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75F32F62-AC19-4CA4-932A-7A8F39A5B427}"/>
              </a:ext>
            </a:extLst>
          </p:cNvPr>
          <p:cNvSpPr txBox="1"/>
          <p:nvPr/>
        </p:nvSpPr>
        <p:spPr>
          <a:xfrm>
            <a:off x="1095270" y="1416818"/>
            <a:ext cx="423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>
                <a:solidFill>
                  <a:schemeClr val="accent2"/>
                </a:solidFill>
              </a:rPr>
              <a:t>It’s often cold and snowy.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503B859-49D4-483F-8D63-441291DF929F}"/>
              </a:ext>
            </a:extLst>
          </p:cNvPr>
          <p:cNvSpPr txBox="1"/>
          <p:nvPr/>
        </p:nvSpPr>
        <p:spPr>
          <a:xfrm>
            <a:off x="1865644" y="3115313"/>
            <a:ext cx="2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>
                <a:solidFill>
                  <a:schemeClr val="accent2"/>
                </a:solidFill>
              </a:rPr>
              <a:t>Her birthday.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FCA7E05-54BD-4DE1-94EC-8C0BFB00AB65}"/>
              </a:ext>
            </a:extLst>
          </p:cNvPr>
          <p:cNvSpPr txBox="1"/>
          <p:nvPr/>
        </p:nvSpPr>
        <p:spPr>
          <a:xfrm>
            <a:off x="1502467" y="4813808"/>
            <a:ext cx="423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>
                <a:solidFill>
                  <a:schemeClr val="accent2"/>
                </a:solidFill>
              </a:rPr>
              <a:t>To the seaside.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F040E7C6-549C-49F9-95F8-9A2C263FA651}"/>
              </a:ext>
            </a:extLst>
          </p:cNvPr>
          <p:cNvSpPr txBox="1"/>
          <p:nvPr/>
        </p:nvSpPr>
        <p:spPr>
          <a:xfrm>
            <a:off x="6866376" y="1386745"/>
            <a:ext cx="423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>
                <a:solidFill>
                  <a:schemeClr val="accent2"/>
                </a:solidFill>
              </a:rPr>
              <a:t>In June.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63F2D52-BB92-41AA-B7AF-3DF73A031C59}"/>
              </a:ext>
            </a:extLst>
          </p:cNvPr>
          <p:cNvSpPr txBox="1"/>
          <p:nvPr/>
        </p:nvSpPr>
        <p:spPr>
          <a:xfrm>
            <a:off x="6332136" y="3110200"/>
            <a:ext cx="423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>
                <a:solidFill>
                  <a:schemeClr val="accent2"/>
                </a:solidFill>
              </a:rPr>
              <a:t>Because it’s Christmas time.</a:t>
            </a:r>
          </a:p>
        </p:txBody>
      </p:sp>
    </p:spTree>
    <p:extLst>
      <p:ext uri="{BB962C8B-B14F-4D97-AF65-F5344CB8AC3E}">
        <p14:creationId xmlns:p14="http://schemas.microsoft.com/office/powerpoint/2010/main" val="62544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457ACC9-EB2D-4550-923F-8CCD1FEE8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590550"/>
            <a:ext cx="9534525" cy="62674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4CE5C9E-580D-4E1A-BB2A-288D04CA08FE}"/>
              </a:ext>
            </a:extLst>
          </p:cNvPr>
          <p:cNvSpPr txBox="1"/>
          <p:nvPr/>
        </p:nvSpPr>
        <p:spPr>
          <a:xfrm>
            <a:off x="3356149" y="2311121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/>
                </a:solidFill>
              </a:rPr>
              <a:t>cold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1578311-EFA9-42B1-BCD6-1CBCA215A559}"/>
              </a:ext>
            </a:extLst>
          </p:cNvPr>
          <p:cNvSpPr txBox="1"/>
          <p:nvPr/>
        </p:nvSpPr>
        <p:spPr>
          <a:xfrm>
            <a:off x="3096566" y="3317426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/>
                </a:solidFill>
              </a:rPr>
              <a:t>cards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51FD9F8-0B18-4CB4-887A-E0250DA2FFB8}"/>
              </a:ext>
            </a:extLst>
          </p:cNvPr>
          <p:cNvSpPr txBox="1"/>
          <p:nvPr/>
        </p:nvSpPr>
        <p:spPr>
          <a:xfrm>
            <a:off x="3096566" y="3916883"/>
            <a:ext cx="134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/>
                </a:solidFill>
              </a:rPr>
              <a:t>birthday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B56C047-63F1-4AFA-B00C-3F7369D8E26E}"/>
              </a:ext>
            </a:extLst>
          </p:cNvPr>
          <p:cNvSpPr txBox="1"/>
          <p:nvPr/>
        </p:nvSpPr>
        <p:spPr>
          <a:xfrm>
            <a:off x="4059534" y="4516340"/>
            <a:ext cx="142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/>
                </a:solidFill>
              </a:rPr>
              <a:t>celebrate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130F28E-4EB6-49EE-B7EA-1C0D35717F84}"/>
              </a:ext>
            </a:extLst>
          </p:cNvPr>
          <p:cNvSpPr txBox="1"/>
          <p:nvPr/>
        </p:nvSpPr>
        <p:spPr>
          <a:xfrm>
            <a:off x="4762919" y="5115797"/>
            <a:ext cx="142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/>
                </a:solidFill>
              </a:rPr>
              <a:t>outdoors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24F33F8-E13D-432F-87AD-82E56F336E22}"/>
              </a:ext>
            </a:extLst>
          </p:cNvPr>
          <p:cNvSpPr txBox="1"/>
          <p:nvPr/>
        </p:nvSpPr>
        <p:spPr>
          <a:xfrm>
            <a:off x="3014505" y="6374557"/>
            <a:ext cx="142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/>
                </a:solidFill>
              </a:rPr>
              <a:t>summer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8C63148-D842-47DE-94F0-8CA4D91C59AD}"/>
              </a:ext>
            </a:extLst>
          </p:cNvPr>
          <p:cNvSpPr txBox="1"/>
          <p:nvPr/>
        </p:nvSpPr>
        <p:spPr>
          <a:xfrm>
            <a:off x="9214338" y="2662813"/>
            <a:ext cx="144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/>
                </a:solidFill>
              </a:rPr>
              <a:t>seaside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1831EDE-DD73-416F-9045-1A0DA5A2C95A}"/>
              </a:ext>
            </a:extLst>
          </p:cNvPr>
          <p:cNvSpPr txBox="1"/>
          <p:nvPr/>
        </p:nvSpPr>
        <p:spPr>
          <a:xfrm>
            <a:off x="10271090" y="3277435"/>
            <a:ext cx="142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/>
                </a:solidFill>
              </a:rPr>
              <a:t>farm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4B02C31-2981-4E07-9FAD-6C4EDD20820D}"/>
              </a:ext>
            </a:extLst>
          </p:cNvPr>
          <p:cNvSpPr txBox="1"/>
          <p:nvPr/>
        </p:nvSpPr>
        <p:spPr>
          <a:xfrm>
            <a:off x="7748957" y="3605618"/>
            <a:ext cx="142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/>
                </a:solidFill>
              </a:rPr>
              <a:t>school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0044D8B8-DB37-4F31-8D08-88F080046B06}"/>
              </a:ext>
            </a:extLst>
          </p:cNvPr>
          <p:cNvSpPr txBox="1"/>
          <p:nvPr/>
        </p:nvSpPr>
        <p:spPr>
          <a:xfrm>
            <a:off x="9798817" y="4222262"/>
            <a:ext cx="142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/>
                </a:solidFill>
              </a:rPr>
              <a:t>masks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F8C29299-1853-4D13-8AB7-3ACFEAB6D01A}"/>
              </a:ext>
            </a:extLst>
          </p:cNvPr>
          <p:cNvSpPr txBox="1"/>
          <p:nvPr/>
        </p:nvSpPr>
        <p:spPr>
          <a:xfrm>
            <a:off x="10391670" y="5167089"/>
            <a:ext cx="142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/>
                </a:solidFill>
              </a:rPr>
              <a:t>holidays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370F04AB-B4F3-4592-B67E-DAE9DA9870A0}"/>
              </a:ext>
            </a:extLst>
          </p:cNvPr>
          <p:cNvSpPr txBox="1"/>
          <p:nvPr/>
        </p:nvSpPr>
        <p:spPr>
          <a:xfrm>
            <a:off x="7990114" y="5805785"/>
            <a:ext cx="142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accent2"/>
                </a:solidFill>
              </a:rPr>
              <a:t>shopping</a:t>
            </a:r>
          </a:p>
        </p:txBody>
      </p:sp>
    </p:spTree>
    <p:extLst>
      <p:ext uri="{BB962C8B-B14F-4D97-AF65-F5344CB8AC3E}">
        <p14:creationId xmlns:p14="http://schemas.microsoft.com/office/powerpoint/2010/main" val="8037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53BFE5F9-C28B-41AF-877E-EC89B2736F68}"/>
              </a:ext>
            </a:extLst>
          </p:cNvPr>
          <p:cNvSpPr txBox="1"/>
          <p:nvPr/>
        </p:nvSpPr>
        <p:spPr>
          <a:xfrm>
            <a:off x="1055077" y="3242595"/>
            <a:ext cx="102091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b="1">
                <a:hlinkClick r:id="rId2"/>
              </a:rPr>
              <a:t>https://wordwall.net/play/260/263/459</a:t>
            </a:r>
            <a:r>
              <a:rPr lang="hr-HR" sz="2800" b="1"/>
              <a:t> </a:t>
            </a:r>
          </a:p>
          <a:p>
            <a:pPr algn="ctr"/>
            <a:endParaRPr lang="hr-HR" sz="2800" b="1"/>
          </a:p>
          <a:p>
            <a:pPr algn="ctr"/>
            <a:r>
              <a:rPr lang="hr-HR" sz="2800" b="1">
                <a:hlinkClick r:id="rId3"/>
              </a:rPr>
              <a:t>https://wordwall.net/resource/260268/tias-year-look-photos-what-tia-doing-which-month</a:t>
            </a:r>
            <a:r>
              <a:rPr lang="hr-HR" sz="2800" b="1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3054FA2-448A-4A00-AD25-FB7DFDD45927}"/>
              </a:ext>
            </a:extLst>
          </p:cNvPr>
          <p:cNvSpPr txBox="1"/>
          <p:nvPr/>
        </p:nvSpPr>
        <p:spPr>
          <a:xfrm>
            <a:off x="840711" y="827284"/>
            <a:ext cx="105105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/>
              <a:t>LET’S REVISE!</a:t>
            </a:r>
          </a:p>
          <a:p>
            <a:endParaRPr lang="hr-HR" sz="2600" b="1" dirty="0"/>
          </a:p>
        </p:txBody>
      </p:sp>
    </p:spTree>
    <p:extLst>
      <p:ext uri="{BB962C8B-B14F-4D97-AF65-F5344CB8AC3E}">
        <p14:creationId xmlns:p14="http://schemas.microsoft.com/office/powerpoint/2010/main" val="11638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BDCBD-66F4-4AA5-9956-1E3B02E3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13" y="505155"/>
            <a:ext cx="2472622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A08D8-5A81-4E78-A15A-6D9A90E248FC}"/>
              </a:ext>
            </a:extLst>
          </p:cNvPr>
          <p:cNvSpPr txBox="1"/>
          <p:nvPr/>
        </p:nvSpPr>
        <p:spPr>
          <a:xfrm>
            <a:off x="888273" y="2280853"/>
            <a:ext cx="97489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/>
              <a:t>LEARN MORE</a:t>
            </a:r>
            <a:endParaRPr lang="hr-HR" sz="2800" dirty="0"/>
          </a:p>
          <a:p>
            <a:pPr algn="ctr"/>
            <a:endParaRPr lang="hr-HR" sz="2800" b="1" dirty="0"/>
          </a:p>
          <a:p>
            <a:pPr algn="ctr"/>
            <a:r>
              <a:rPr lang="hr-HR" sz="2800" b="1" dirty="0">
                <a:hlinkClick r:id="rId4"/>
              </a:rPr>
              <a:t>https://www.e-sfera.hr/dodatni-digitalni-sadrzaji/de1eb37f-b55d-488c-a002-e1601af4710b/</a:t>
            </a:r>
            <a:r>
              <a:rPr lang="hr-HR" sz="2800" b="1" dirty="0"/>
              <a:t> </a:t>
            </a:r>
          </a:p>
          <a:p>
            <a:pPr algn="ctr"/>
            <a:endParaRPr lang="hr-HR" sz="2800" b="1" dirty="0"/>
          </a:p>
          <a:p>
            <a:pPr algn="ctr"/>
            <a:r>
              <a:rPr lang="hr-HR" sz="2800" b="1" dirty="0" err="1"/>
              <a:t>Months</a:t>
            </a:r>
            <a:r>
              <a:rPr lang="hr-HR" sz="2800" b="1" dirty="0"/>
              <a:t>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year</a:t>
            </a:r>
            <a:endParaRPr lang="hr-HR" sz="2800" b="1" dirty="0"/>
          </a:p>
          <a:p>
            <a:pPr algn="ctr"/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4232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A476CCAA-C9A7-41BA-95D2-5A8075C2A7C1}"/>
              </a:ext>
            </a:extLst>
          </p:cNvPr>
          <p:cNvSpPr txBox="1"/>
          <p:nvPr/>
        </p:nvSpPr>
        <p:spPr>
          <a:xfrm>
            <a:off x="700391" y="583660"/>
            <a:ext cx="109922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answer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question</a:t>
            </a:r>
            <a:r>
              <a:rPr lang="hr-HR" sz="2800" dirty="0"/>
              <a:t>.</a:t>
            </a:r>
          </a:p>
          <a:p>
            <a:endParaRPr lang="hr-HR" sz="2800" i="1" dirty="0"/>
          </a:p>
          <a:p>
            <a:pPr algn="ctr"/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weather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</a:t>
            </a:r>
            <a:r>
              <a:rPr lang="hr-HR" sz="2800" dirty="0" err="1"/>
              <a:t>today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endParaRPr lang="hr-HR" sz="2800" i="1" dirty="0"/>
          </a:p>
          <a:p>
            <a:pPr algn="ctr"/>
            <a:endParaRPr lang="hr-HR" sz="2800" i="1" dirty="0"/>
          </a:p>
          <a:p>
            <a:endParaRPr lang="hr-HR" sz="2800" dirty="0"/>
          </a:p>
          <a:p>
            <a:endParaRPr lang="hr-HR" sz="2800" dirty="0"/>
          </a:p>
          <a:p>
            <a:r>
              <a:rPr lang="hr-HR" sz="2800" dirty="0"/>
              <a:t>New York</a:t>
            </a:r>
          </a:p>
          <a:p>
            <a:endParaRPr lang="hr-HR" sz="2800" dirty="0"/>
          </a:p>
          <a:p>
            <a:r>
              <a:rPr lang="hr-HR" sz="2800" dirty="0"/>
              <a:t>Sydney</a:t>
            </a:r>
          </a:p>
          <a:p>
            <a:endParaRPr lang="hr-HR" sz="2800" dirty="0"/>
          </a:p>
          <a:p>
            <a:r>
              <a:rPr lang="hr-HR" sz="2800" dirty="0"/>
              <a:t>Dublin</a:t>
            </a:r>
          </a:p>
          <a:p>
            <a:endParaRPr lang="hr-HR" sz="2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05F66C2-A4B1-4C07-B403-150D7354C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407" y="3941194"/>
            <a:ext cx="7286625" cy="7905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62957D2-B60A-400E-A0F2-1545B2F67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156" y="4768603"/>
            <a:ext cx="6715125" cy="6858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327961A-E195-4C9F-A3D3-C73B8FA79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057" y="5614633"/>
            <a:ext cx="6810375" cy="6572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65B2E93-0A4F-43B6-A1DC-F23677DC3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156" y="3179827"/>
            <a:ext cx="65436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A476CCAA-C9A7-41BA-95D2-5A8075C2A7C1}"/>
              </a:ext>
            </a:extLst>
          </p:cNvPr>
          <p:cNvSpPr txBox="1"/>
          <p:nvPr/>
        </p:nvSpPr>
        <p:spPr>
          <a:xfrm>
            <a:off x="700391" y="583660"/>
            <a:ext cx="109922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answer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question</a:t>
            </a:r>
            <a:r>
              <a:rPr lang="hr-HR" sz="2800" dirty="0"/>
              <a:t>.</a:t>
            </a:r>
          </a:p>
          <a:p>
            <a:endParaRPr lang="hr-HR" sz="2800" i="1" dirty="0"/>
          </a:p>
          <a:p>
            <a:pPr algn="ctr"/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weather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</a:t>
            </a:r>
            <a:r>
              <a:rPr lang="hr-HR" sz="2800" dirty="0" err="1"/>
              <a:t>today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endParaRPr lang="hr-HR" sz="2800" i="1" dirty="0"/>
          </a:p>
          <a:p>
            <a:pPr algn="ctr"/>
            <a:endParaRPr lang="hr-HR" sz="2800" i="1" dirty="0"/>
          </a:p>
          <a:p>
            <a:endParaRPr lang="hr-HR" sz="2800" dirty="0"/>
          </a:p>
          <a:p>
            <a:endParaRPr lang="hr-HR" sz="2800" dirty="0"/>
          </a:p>
          <a:p>
            <a:r>
              <a:rPr lang="hr-HR" sz="2800" dirty="0" err="1"/>
              <a:t>Johannesburg</a:t>
            </a:r>
            <a:endParaRPr lang="hr-HR" sz="2800" dirty="0"/>
          </a:p>
          <a:p>
            <a:endParaRPr lang="hr-HR" sz="2800" dirty="0"/>
          </a:p>
          <a:p>
            <a:r>
              <a:rPr lang="hr-HR" sz="2800" dirty="0"/>
              <a:t>Mumbai</a:t>
            </a:r>
          </a:p>
          <a:p>
            <a:endParaRPr lang="hr-HR" sz="2800" dirty="0"/>
          </a:p>
          <a:p>
            <a:r>
              <a:rPr lang="hr-HR" sz="2800" dirty="0"/>
              <a:t>Helsinki</a:t>
            </a:r>
          </a:p>
          <a:p>
            <a:endParaRPr lang="hr-HR" sz="28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1E90D7D-4A63-40E6-B31B-EB34FD876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87" y="4774355"/>
            <a:ext cx="8557715" cy="7334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E16504C-D175-4D6D-89D7-E2EC441F7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358" y="3181350"/>
            <a:ext cx="6543675" cy="4953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5CE966A-C3C3-4642-BA0F-FC6A47B70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633" y="3796877"/>
            <a:ext cx="6629400" cy="85725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9C71F46-0E77-4680-9915-75F126E9C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358" y="5628008"/>
            <a:ext cx="64008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94349D35-E178-4429-8866-2C05781B26F3}"/>
              </a:ext>
            </a:extLst>
          </p:cNvPr>
          <p:cNvSpPr txBox="1"/>
          <p:nvPr/>
        </p:nvSpPr>
        <p:spPr>
          <a:xfrm>
            <a:off x="311284" y="243512"/>
            <a:ext cx="110700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a </a:t>
            </a:r>
            <a:r>
              <a:rPr lang="hr-HR" sz="2400" dirty="0" err="1"/>
              <a:t>birthday</a:t>
            </a:r>
            <a:r>
              <a:rPr lang="hr-HR" sz="2400" dirty="0"/>
              <a:t> party on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birthday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/>
              <a:t>When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a </a:t>
            </a:r>
            <a:r>
              <a:rPr lang="hr-HR" sz="2400" dirty="0" err="1"/>
              <a:t>birthday</a:t>
            </a:r>
            <a:r>
              <a:rPr lang="hr-HR" sz="2400" dirty="0"/>
              <a:t> party?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How </a:t>
            </a:r>
            <a:r>
              <a:rPr lang="hr-HR" sz="2400" dirty="0" err="1"/>
              <a:t>often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visit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grandparents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ever</a:t>
            </a:r>
            <a:r>
              <a:rPr lang="hr-HR" sz="2400" dirty="0"/>
              <a:t> </a:t>
            </a:r>
            <a:r>
              <a:rPr lang="hr-HR" sz="2400" dirty="0" err="1"/>
              <a:t>go</a:t>
            </a:r>
            <a:r>
              <a:rPr lang="hr-HR" sz="2400" dirty="0"/>
              <a:t> </a:t>
            </a:r>
            <a:r>
              <a:rPr lang="hr-HR" sz="2400" dirty="0" err="1"/>
              <a:t>hiking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/>
              <a:t>When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go</a:t>
            </a:r>
            <a:r>
              <a:rPr lang="hr-HR" sz="2400" dirty="0"/>
              <a:t> </a:t>
            </a:r>
            <a:r>
              <a:rPr lang="hr-HR" sz="2400" dirty="0" err="1"/>
              <a:t>shopping</a:t>
            </a:r>
            <a:r>
              <a:rPr lang="hr-HR" sz="2400" dirty="0"/>
              <a:t> for </a:t>
            </a:r>
            <a:r>
              <a:rPr lang="hr-HR" sz="2400" dirty="0" err="1"/>
              <a:t>presents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Who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buy</a:t>
            </a:r>
            <a:r>
              <a:rPr lang="hr-HR" sz="2400" dirty="0"/>
              <a:t> </a:t>
            </a:r>
            <a:r>
              <a:rPr lang="hr-HR" sz="2400" dirty="0" err="1"/>
              <a:t>presents</a:t>
            </a:r>
            <a:r>
              <a:rPr lang="hr-HR" sz="2400" dirty="0"/>
              <a:t> for?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20F9C2CB-85BE-4DFE-A940-5D1A005C48F9}"/>
              </a:ext>
            </a:extLst>
          </p:cNvPr>
          <p:cNvSpPr/>
          <p:nvPr/>
        </p:nvSpPr>
        <p:spPr>
          <a:xfrm>
            <a:off x="2305455" y="243512"/>
            <a:ext cx="7490298" cy="637097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072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8332333-8C3B-422A-9F2E-FB297329F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390"/>
            <a:ext cx="4900863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ED12C1F-70A3-461E-903E-B6B507A23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55" y="1502161"/>
            <a:ext cx="10591800" cy="320992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0D08F51-9577-4234-9451-F88401A56436}"/>
              </a:ext>
            </a:extLst>
          </p:cNvPr>
          <p:cNvSpPr txBox="1"/>
          <p:nvPr/>
        </p:nvSpPr>
        <p:spPr>
          <a:xfrm>
            <a:off x="1643974" y="3107123"/>
            <a:ext cx="14980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b="1">
                <a:solidFill>
                  <a:srgbClr val="FF9900"/>
                </a:solidFill>
              </a:rPr>
              <a:t>have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1096B46-F3E4-40EA-9F60-5BB5D31CABAD}"/>
              </a:ext>
            </a:extLst>
          </p:cNvPr>
          <p:cNvSpPr txBox="1"/>
          <p:nvPr/>
        </p:nvSpPr>
        <p:spPr>
          <a:xfrm>
            <a:off x="1643974" y="3571186"/>
            <a:ext cx="14980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b="1">
                <a:solidFill>
                  <a:srgbClr val="FF9900"/>
                </a:solidFill>
              </a:rPr>
              <a:t>visit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3A1EE2A-CDDD-4ABA-BD00-D7D9AEFC8774}"/>
              </a:ext>
            </a:extLst>
          </p:cNvPr>
          <p:cNvSpPr txBox="1"/>
          <p:nvPr/>
        </p:nvSpPr>
        <p:spPr>
          <a:xfrm>
            <a:off x="1643974" y="4035249"/>
            <a:ext cx="14980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b="1">
                <a:solidFill>
                  <a:srgbClr val="FF9900"/>
                </a:solidFill>
              </a:rPr>
              <a:t>make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4DEEFB0-81A1-4D12-B4D4-B8FF82DC8D10}"/>
              </a:ext>
            </a:extLst>
          </p:cNvPr>
          <p:cNvSpPr txBox="1"/>
          <p:nvPr/>
        </p:nvSpPr>
        <p:spPr>
          <a:xfrm>
            <a:off x="6864356" y="3064373"/>
            <a:ext cx="14980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b="1">
                <a:solidFill>
                  <a:srgbClr val="FF9900"/>
                </a:solidFill>
              </a:rPr>
              <a:t>go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64F87A7-91D5-4533-8366-DA346CB5C01B}"/>
              </a:ext>
            </a:extLst>
          </p:cNvPr>
          <p:cNvSpPr txBox="1"/>
          <p:nvPr/>
        </p:nvSpPr>
        <p:spPr>
          <a:xfrm>
            <a:off x="6864356" y="3564001"/>
            <a:ext cx="14980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b="1">
                <a:solidFill>
                  <a:srgbClr val="FF9900"/>
                </a:solidFill>
              </a:rPr>
              <a:t>buy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0EC0FE0-9A2B-4112-9E72-A9099ECF28F7}"/>
              </a:ext>
            </a:extLst>
          </p:cNvPr>
          <p:cNvSpPr txBox="1"/>
          <p:nvPr/>
        </p:nvSpPr>
        <p:spPr>
          <a:xfrm>
            <a:off x="6864356" y="4063629"/>
            <a:ext cx="14980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b="1">
                <a:solidFill>
                  <a:srgbClr val="FF9900"/>
                </a:solidFill>
              </a:rPr>
              <a:t>meet</a:t>
            </a:r>
          </a:p>
        </p:txBody>
      </p:sp>
    </p:spTree>
    <p:extLst>
      <p:ext uri="{BB962C8B-B14F-4D97-AF65-F5344CB8AC3E}">
        <p14:creationId xmlns:p14="http://schemas.microsoft.com/office/powerpoint/2010/main" val="412677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28FDB38-BD79-414B-83AC-88B676A4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0" y="0"/>
            <a:ext cx="10201825" cy="401042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BD0EBA7-AE67-4814-9903-452EC225CE75}"/>
              </a:ext>
            </a:extLst>
          </p:cNvPr>
          <p:cNvSpPr txBox="1"/>
          <p:nvPr/>
        </p:nvSpPr>
        <p:spPr>
          <a:xfrm>
            <a:off x="280480" y="4327491"/>
            <a:ext cx="665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month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Tia </a:t>
            </a:r>
            <a:r>
              <a:rPr lang="hr-HR" sz="2400" dirty="0" err="1"/>
              <a:t>paint</a:t>
            </a:r>
            <a:r>
              <a:rPr lang="hr-HR" sz="2400" dirty="0"/>
              <a:t> </a:t>
            </a:r>
            <a:r>
              <a:rPr lang="hr-HR" sz="2400" dirty="0" err="1"/>
              <a:t>Easter</a:t>
            </a:r>
            <a:r>
              <a:rPr lang="hr-HR" sz="2400" dirty="0"/>
              <a:t> </a:t>
            </a:r>
            <a:r>
              <a:rPr lang="hr-HR" sz="2400" dirty="0" err="1"/>
              <a:t>eggs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BFC1E96-B3F2-4276-B556-32309DD324C5}"/>
              </a:ext>
            </a:extLst>
          </p:cNvPr>
          <p:cNvSpPr txBox="1"/>
          <p:nvPr/>
        </p:nvSpPr>
        <p:spPr>
          <a:xfrm>
            <a:off x="204280" y="5043073"/>
            <a:ext cx="665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month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Tia put on </a:t>
            </a:r>
            <a:r>
              <a:rPr lang="hr-HR" sz="2400" dirty="0" err="1"/>
              <a:t>scary</a:t>
            </a:r>
            <a:r>
              <a:rPr lang="hr-HR" sz="2400" dirty="0"/>
              <a:t> </a:t>
            </a:r>
            <a:r>
              <a:rPr lang="hr-HR" sz="2400" dirty="0" err="1"/>
              <a:t>costumes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FB6F9BF-0B2A-498C-B231-C324581BAC21}"/>
              </a:ext>
            </a:extLst>
          </p:cNvPr>
          <p:cNvSpPr txBox="1"/>
          <p:nvPr/>
        </p:nvSpPr>
        <p:spPr>
          <a:xfrm>
            <a:off x="204280" y="5643237"/>
            <a:ext cx="665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What month does Tia go skating in?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863AC66-8CC2-444D-8F5C-12D1F00F64FA}"/>
              </a:ext>
            </a:extLst>
          </p:cNvPr>
          <p:cNvSpPr txBox="1"/>
          <p:nvPr/>
        </p:nvSpPr>
        <p:spPr>
          <a:xfrm>
            <a:off x="7168271" y="4365166"/>
            <a:ext cx="483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Tia do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February</a:t>
            </a:r>
            <a:r>
              <a:rPr lang="hr-HR" sz="2400" dirty="0"/>
              <a:t>?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214DB4D-E81F-475C-8EFF-FCA66ECDFF92}"/>
              </a:ext>
            </a:extLst>
          </p:cNvPr>
          <p:cNvSpPr txBox="1"/>
          <p:nvPr/>
        </p:nvSpPr>
        <p:spPr>
          <a:xfrm>
            <a:off x="7273046" y="5043072"/>
            <a:ext cx="483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What does Tia do in July?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BB145C5-9924-458A-8E1E-AD120EFB17FA}"/>
              </a:ext>
            </a:extLst>
          </p:cNvPr>
          <p:cNvSpPr txBox="1"/>
          <p:nvPr/>
        </p:nvSpPr>
        <p:spPr>
          <a:xfrm>
            <a:off x="7273046" y="5643236"/>
            <a:ext cx="483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What starts in June?</a:t>
            </a:r>
          </a:p>
        </p:txBody>
      </p:sp>
    </p:spTree>
    <p:extLst>
      <p:ext uri="{BB962C8B-B14F-4D97-AF65-F5344CB8AC3E}">
        <p14:creationId xmlns:p14="http://schemas.microsoft.com/office/powerpoint/2010/main" val="5712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3EC81CE-7796-44D9-9110-BCE28ED3B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57" y="2110901"/>
            <a:ext cx="10993685" cy="432171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70ACB744-FE61-4EB3-A595-D61530818F5C}"/>
              </a:ext>
            </a:extLst>
          </p:cNvPr>
          <p:cNvSpPr txBox="1"/>
          <p:nvPr/>
        </p:nvSpPr>
        <p:spPr>
          <a:xfrm>
            <a:off x="599157" y="252919"/>
            <a:ext cx="10993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For </a:t>
            </a:r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months</a:t>
            </a:r>
            <a:r>
              <a:rPr lang="hr-HR" sz="2400" dirty="0"/>
              <a:t> are </a:t>
            </a:r>
            <a:r>
              <a:rPr lang="hr-HR" sz="2400" dirty="0" err="1"/>
              <a:t>there</a:t>
            </a:r>
            <a:r>
              <a:rPr lang="hr-HR" sz="2400" dirty="0"/>
              <a:t> no </a:t>
            </a:r>
            <a:r>
              <a:rPr lang="hr-HR" sz="2400" dirty="0" err="1"/>
              <a:t>activities</a:t>
            </a:r>
            <a:r>
              <a:rPr lang="hr-HR" sz="2400" dirty="0"/>
              <a:t>?</a:t>
            </a:r>
          </a:p>
          <a:p>
            <a:pPr algn="ctr"/>
            <a:endParaRPr lang="hr-HR" sz="2400" i="1" dirty="0"/>
          </a:p>
          <a:p>
            <a:pPr algn="ctr"/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activities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task</a:t>
            </a:r>
            <a:r>
              <a:rPr lang="hr-HR" sz="2400" dirty="0"/>
              <a:t> 1 –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match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months</a:t>
            </a:r>
            <a:r>
              <a:rPr lang="hr-HR" sz="2400" dirty="0"/>
              <a:t>?</a:t>
            </a:r>
          </a:p>
        </p:txBody>
      </p:sp>
      <p:pic>
        <p:nvPicPr>
          <p:cNvPr id="10" name="48_tia_year">
            <a:hlinkClick r:id="" action="ppaction://media"/>
            <a:extLst>
              <a:ext uri="{FF2B5EF4-FFF2-40B4-BE49-F238E27FC236}">
                <a16:creationId xmlns:a16="http://schemas.microsoft.com/office/drawing/2014/main" id="{1FBA9DED-BC8F-4DC8-B05E-4C9B1E3B74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268" y="573218"/>
            <a:ext cx="487363" cy="487363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EEF8E31C-A86B-4520-A1B8-7483C579F336}"/>
              </a:ext>
            </a:extLst>
          </p:cNvPr>
          <p:cNvSpPr txBox="1"/>
          <p:nvPr/>
        </p:nvSpPr>
        <p:spPr>
          <a:xfrm>
            <a:off x="9957916" y="56118"/>
            <a:ext cx="23671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6"/>
              </a:rPr>
              <a:t>https://www.e-sfera.hr/dodatni-digitalni-sadrzaji/de1eb37f-b55d-488c-a002-e1601af4710b/assets/audio/48_tia_year.mp3</a:t>
            </a:r>
            <a:r>
              <a:rPr lang="hr-HR"/>
              <a:t>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2AF2C2E-F8AD-4BD6-B561-CD281F2CE593}"/>
              </a:ext>
            </a:extLst>
          </p:cNvPr>
          <p:cNvSpPr txBox="1"/>
          <p:nvPr/>
        </p:nvSpPr>
        <p:spPr>
          <a:xfrm>
            <a:off x="2642716" y="4521758"/>
            <a:ext cx="328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has a birthday party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C304560-FE36-4109-8B0B-0A9D731DE4E3}"/>
              </a:ext>
            </a:extLst>
          </p:cNvPr>
          <p:cNvSpPr txBox="1"/>
          <p:nvPr/>
        </p:nvSpPr>
        <p:spPr>
          <a:xfrm>
            <a:off x="2502040" y="5512703"/>
            <a:ext cx="395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goes hiking and rides her bike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3D15D76-1628-40D7-B334-4A6518A8AC4D}"/>
              </a:ext>
            </a:extLst>
          </p:cNvPr>
          <p:cNvSpPr txBox="1"/>
          <p:nvPr/>
        </p:nvSpPr>
        <p:spPr>
          <a:xfrm>
            <a:off x="8494625" y="4049893"/>
            <a:ext cx="328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visits her grandma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CEFF5A0-B82B-402D-AA15-871343E067CC}"/>
              </a:ext>
            </a:extLst>
          </p:cNvPr>
          <p:cNvSpPr txBox="1"/>
          <p:nvPr/>
        </p:nvSpPr>
        <p:spPr>
          <a:xfrm>
            <a:off x="8494625" y="4551751"/>
            <a:ext cx="328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school starts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2CDE565-DACB-48D6-B4E2-B857D5D562ED}"/>
              </a:ext>
            </a:extLst>
          </p:cNvPr>
          <p:cNvSpPr txBox="1"/>
          <p:nvPr/>
        </p:nvSpPr>
        <p:spPr>
          <a:xfrm>
            <a:off x="8232952" y="5485533"/>
            <a:ext cx="395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9900"/>
                </a:solidFill>
              </a:rPr>
              <a:t>makes plans for Christmas holidays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84DF5941-665F-4842-A2DD-117E20553C85}"/>
              </a:ext>
            </a:extLst>
          </p:cNvPr>
          <p:cNvSpPr txBox="1"/>
          <p:nvPr/>
        </p:nvSpPr>
        <p:spPr>
          <a:xfrm>
            <a:off x="8402494" y="5912813"/>
            <a:ext cx="367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9900"/>
                </a:solidFill>
              </a:rPr>
              <a:t>goes shopping and buys presents for her family and friends</a:t>
            </a:r>
          </a:p>
        </p:txBody>
      </p:sp>
    </p:spTree>
    <p:extLst>
      <p:ext uri="{BB962C8B-B14F-4D97-AF65-F5344CB8AC3E}">
        <p14:creationId xmlns:p14="http://schemas.microsoft.com/office/powerpoint/2010/main" val="73818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98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uiExpand="1" build="allAtOnce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625BBF9-6DCF-4BB6-AFA9-5E9BD741E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93" y="1245577"/>
            <a:ext cx="9974014" cy="539135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D2D2B57-1BB1-4017-BAB1-6C854FCFB057}"/>
              </a:ext>
            </a:extLst>
          </p:cNvPr>
          <p:cNvSpPr txBox="1"/>
          <p:nvPr/>
        </p:nvSpPr>
        <p:spPr>
          <a:xfrm>
            <a:off x="483996" y="301451"/>
            <a:ext cx="112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Describe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photos</a:t>
            </a:r>
            <a:r>
              <a:rPr lang="hr-HR" sz="2400" dirty="0"/>
              <a:t>.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full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FC9632B-76F8-4A5D-8473-49E74BFF9069}"/>
              </a:ext>
            </a:extLst>
          </p:cNvPr>
          <p:cNvSpPr txBox="1"/>
          <p:nvPr/>
        </p:nvSpPr>
        <p:spPr>
          <a:xfrm>
            <a:off x="190919" y="3525757"/>
            <a:ext cx="4049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9900"/>
                </a:solidFill>
              </a:rPr>
              <a:t>She is writing Valentine cards. It is February.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D093D5C-6E4C-4278-9D3F-F246E662BBAD}"/>
              </a:ext>
            </a:extLst>
          </p:cNvPr>
          <p:cNvSpPr txBox="1"/>
          <p:nvPr/>
        </p:nvSpPr>
        <p:spPr>
          <a:xfrm>
            <a:off x="4071257" y="3525757"/>
            <a:ext cx="4049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9900"/>
                </a:solidFill>
              </a:rPr>
              <a:t>She is having a birthday party. It is March.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947E53B-9AA2-4513-9C1F-298F68490A20}"/>
              </a:ext>
            </a:extLst>
          </p:cNvPr>
          <p:cNvSpPr txBox="1"/>
          <p:nvPr/>
        </p:nvSpPr>
        <p:spPr>
          <a:xfrm>
            <a:off x="8036252" y="3525756"/>
            <a:ext cx="404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9900"/>
                </a:solidFill>
              </a:rPr>
              <a:t>She is hiking. It is May.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254F0BE-8E91-43C4-93E8-DB9C7FA9662F}"/>
              </a:ext>
            </a:extLst>
          </p:cNvPr>
          <p:cNvSpPr txBox="1"/>
          <p:nvPr/>
        </p:nvSpPr>
        <p:spPr>
          <a:xfrm>
            <a:off x="190919" y="6027003"/>
            <a:ext cx="4350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9900"/>
                </a:solidFill>
              </a:rPr>
              <a:t>She is buying Christmas presents.</a:t>
            </a:r>
          </a:p>
          <a:p>
            <a:r>
              <a:rPr lang="hr-HR" sz="2400">
                <a:solidFill>
                  <a:srgbClr val="FF9900"/>
                </a:solidFill>
              </a:rPr>
              <a:t>It is December.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E4EFC95-98A0-4E96-A393-A3F4B35E4ECA}"/>
              </a:ext>
            </a:extLst>
          </p:cNvPr>
          <p:cNvSpPr txBox="1"/>
          <p:nvPr/>
        </p:nvSpPr>
        <p:spPr>
          <a:xfrm>
            <a:off x="4541855" y="6035043"/>
            <a:ext cx="3215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9900"/>
                </a:solidFill>
              </a:rPr>
              <a:t>She is putting on scary costumes. It is October.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1C4E0FB6-5C88-41B4-B7A9-B4962855855F}"/>
              </a:ext>
            </a:extLst>
          </p:cNvPr>
          <p:cNvSpPr txBox="1"/>
          <p:nvPr/>
        </p:nvSpPr>
        <p:spPr>
          <a:xfrm>
            <a:off x="7841064" y="6027002"/>
            <a:ext cx="4350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9900"/>
                </a:solidFill>
              </a:rPr>
              <a:t>She is back to school. It is September.</a:t>
            </a:r>
          </a:p>
        </p:txBody>
      </p:sp>
    </p:spTree>
    <p:extLst>
      <p:ext uri="{BB962C8B-B14F-4D97-AF65-F5344CB8AC3E}">
        <p14:creationId xmlns:p14="http://schemas.microsoft.com/office/powerpoint/2010/main" val="26381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624575B-A044-4456-A27F-716EB9D7A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983" y="383111"/>
            <a:ext cx="5381625" cy="20288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6715D60-FD5C-4FF6-B442-0ED5F1C49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18" y="3124271"/>
            <a:ext cx="55911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8042</TotalTime>
  <Words>415</Words>
  <Application>Microsoft Office PowerPoint</Application>
  <PresentationFormat>Widescreen</PresentationFormat>
  <Paragraphs>103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UNIT 6: 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330</cp:revision>
  <dcterms:created xsi:type="dcterms:W3CDTF">2020-09-19T11:02:00Z</dcterms:created>
  <dcterms:modified xsi:type="dcterms:W3CDTF">2022-09-23T08:31:24Z</dcterms:modified>
</cp:coreProperties>
</file>